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7" r:id="rId1"/>
  </p:sldMasterIdLst>
  <p:sldIdLst>
    <p:sldId id="256" r:id="rId2"/>
    <p:sldId id="257" r:id="rId3"/>
    <p:sldId id="258" r:id="rId4"/>
    <p:sldId id="259" r:id="rId5"/>
    <p:sldId id="261" r:id="rId6"/>
    <p:sldId id="262" r:id="rId7"/>
    <p:sldId id="263"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109" d="100"/>
          <a:sy n="109" d="100"/>
        </p:scale>
        <p:origin x="71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9/24/21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4608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9/24/21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2565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9/24/21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47687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9/24/21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966920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9/24/21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19030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9/24/21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04931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9/24/21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2553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9/24/21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7077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9/24/21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08940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9/24/21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47658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9/24/21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9514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9/24/21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7943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9/24/21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6435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9/24/21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4501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9/24/21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10740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9/24/21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87205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9/24/21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04271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9/24/21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45736531"/>
      </p:ext>
    </p:extLst>
  </p:cSld>
  <p:clrMap bg1="dk1" tx1="lt1" bg2="dk2" tx2="lt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 id="2147483790" r:id="rId13"/>
    <p:sldLayoutId id="2147483791" r:id="rId14"/>
    <p:sldLayoutId id="2147483792" r:id="rId15"/>
    <p:sldLayoutId id="2147483793" r:id="rId16"/>
    <p:sldLayoutId id="2147483794"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AA3D0-C853-4967-A5F4-984C729535E7}"/>
              </a:ext>
            </a:extLst>
          </p:cNvPr>
          <p:cNvSpPr>
            <a:spLocks noGrp="1"/>
          </p:cNvSpPr>
          <p:nvPr>
            <p:ph type="ctrTitle"/>
          </p:nvPr>
        </p:nvSpPr>
        <p:spPr>
          <a:xfrm>
            <a:off x="0" y="603914"/>
            <a:ext cx="12192000" cy="2825086"/>
          </a:xfrm>
        </p:spPr>
        <p:txBody>
          <a:bodyPr>
            <a:noAutofit/>
          </a:bodyPr>
          <a:lstStyle/>
          <a:p>
            <a:pPr algn="ctr"/>
            <a:r>
              <a:rPr lang="en-US" sz="4800" dirty="0">
                <a:latin typeface="Open Sans" panose="020B0606030504020204" pitchFamily="34" charset="0"/>
                <a:ea typeface="Open Sans" panose="020B0606030504020204" pitchFamily="34" charset="0"/>
                <a:cs typeface="Open Sans" panose="020B0606030504020204" pitchFamily="34" charset="0"/>
              </a:rPr>
              <a:t>Compliance  With</a:t>
            </a:r>
            <a:br>
              <a:rPr lang="en-US" sz="4800" dirty="0">
                <a:latin typeface="Open Sans" panose="020B0606030504020204" pitchFamily="34" charset="0"/>
                <a:ea typeface="Open Sans" panose="020B0606030504020204" pitchFamily="34" charset="0"/>
                <a:cs typeface="Open Sans" panose="020B0606030504020204" pitchFamily="34" charset="0"/>
              </a:rPr>
            </a:br>
            <a:r>
              <a:rPr lang="en-US" sz="4800" dirty="0">
                <a:latin typeface="Open Sans" panose="020B0606030504020204" pitchFamily="34" charset="0"/>
                <a:ea typeface="Open Sans" panose="020B0606030504020204" pitchFamily="34" charset="0"/>
                <a:cs typeface="Open Sans" panose="020B0606030504020204" pitchFamily="34" charset="0"/>
              </a:rPr>
              <a:t>Election Laws and Procedures</a:t>
            </a:r>
            <a:br>
              <a:rPr lang="en-US" sz="4000" dirty="0">
                <a:latin typeface="Open Sans" panose="020B0606030504020204" pitchFamily="34" charset="0"/>
                <a:ea typeface="Open Sans" panose="020B0606030504020204" pitchFamily="34" charset="0"/>
                <a:cs typeface="Open Sans" panose="020B0606030504020204" pitchFamily="34" charset="0"/>
              </a:rPr>
            </a:br>
            <a:br>
              <a:rPr lang="en-US" sz="4000" dirty="0">
                <a:latin typeface="Open Sans" panose="020B0606030504020204" pitchFamily="34" charset="0"/>
                <a:ea typeface="Open Sans" panose="020B0606030504020204" pitchFamily="34" charset="0"/>
                <a:cs typeface="Open Sans" panose="020B0606030504020204" pitchFamily="34" charset="0"/>
              </a:rPr>
            </a:br>
            <a:r>
              <a:rPr lang="en-US" sz="4400" dirty="0">
                <a:latin typeface="Open Sans" panose="020B0606030504020204" pitchFamily="34" charset="0"/>
                <a:ea typeface="Open Sans" panose="020B0606030504020204" pitchFamily="34" charset="0"/>
                <a:cs typeface="Open Sans" panose="020B0606030504020204" pitchFamily="34" charset="0"/>
              </a:rPr>
              <a:t>Maricopa County</a:t>
            </a:r>
            <a:br>
              <a:rPr lang="en-US" sz="4400" dirty="0">
                <a:latin typeface="Open Sans" panose="020B0606030504020204" pitchFamily="34" charset="0"/>
                <a:ea typeface="Open Sans" panose="020B0606030504020204" pitchFamily="34" charset="0"/>
                <a:cs typeface="Open Sans" panose="020B0606030504020204" pitchFamily="34" charset="0"/>
              </a:rPr>
            </a:br>
            <a:r>
              <a:rPr lang="en-US" sz="4800" dirty="0">
                <a:latin typeface="Open Sans" panose="020B0606030504020204" pitchFamily="34" charset="0"/>
                <a:ea typeface="Open Sans" panose="020B0606030504020204" pitchFamily="34" charset="0"/>
                <a:cs typeface="Open Sans" panose="020B0606030504020204" pitchFamily="34" charset="0"/>
              </a:rPr>
              <a:t>2020</a:t>
            </a:r>
            <a:r>
              <a:rPr lang="en-US" sz="4400" dirty="0">
                <a:latin typeface="Open Sans" panose="020B0606030504020204" pitchFamily="34" charset="0"/>
                <a:ea typeface="Open Sans" panose="020B0606030504020204" pitchFamily="34" charset="0"/>
                <a:cs typeface="Open Sans" panose="020B0606030504020204" pitchFamily="34" charset="0"/>
              </a:rPr>
              <a:t>  General Election</a:t>
            </a:r>
            <a:endParaRPr lang="en-US" sz="40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Subtitle 2">
            <a:extLst>
              <a:ext uri="{FF2B5EF4-FFF2-40B4-BE49-F238E27FC236}">
                <a16:creationId xmlns:a16="http://schemas.microsoft.com/office/drawing/2014/main" id="{986FC477-95D7-4279-9AE9-1CEF1426E30B}"/>
              </a:ext>
            </a:extLst>
          </p:cNvPr>
          <p:cNvSpPr>
            <a:spLocks noGrp="1"/>
          </p:cNvSpPr>
          <p:nvPr>
            <p:ph type="subTitle" idx="1"/>
          </p:nvPr>
        </p:nvSpPr>
        <p:spPr>
          <a:xfrm>
            <a:off x="1307314" y="3612908"/>
            <a:ext cx="9144000" cy="3245092"/>
          </a:xfrm>
        </p:spPr>
        <p:txBody>
          <a:bodyPr/>
          <a:lstStyle/>
          <a:p>
            <a:r>
              <a:rPr lang="en-US" dirty="0">
                <a:latin typeface="Open Sans" panose="020B0606030504020204" pitchFamily="34" charset="0"/>
                <a:ea typeface="Open Sans" panose="020B0606030504020204" pitchFamily="34" charset="0"/>
                <a:cs typeface="Open Sans" panose="020B0606030504020204" pitchFamily="34" charset="0"/>
              </a:rPr>
              <a:t>Ken Bennett</a:t>
            </a:r>
          </a:p>
          <a:p>
            <a:r>
              <a:rPr lang="en-US" sz="2800" dirty="0">
                <a:latin typeface="Open Sans" panose="020B0606030504020204" pitchFamily="34" charset="0"/>
                <a:ea typeface="Open Sans" panose="020B0606030504020204" pitchFamily="34" charset="0"/>
                <a:cs typeface="Open Sans" panose="020B0606030504020204" pitchFamily="34" charset="0"/>
              </a:rPr>
              <a:t>Senate Audit Liaison</a:t>
            </a:r>
          </a:p>
          <a:p>
            <a:r>
              <a:rPr lang="en-US" sz="2400" dirty="0">
                <a:latin typeface="Open Sans" panose="020B0606030504020204" pitchFamily="34" charset="0"/>
                <a:ea typeface="Open Sans" panose="020B0606030504020204" pitchFamily="34" charset="0"/>
                <a:cs typeface="Open Sans" panose="020B0606030504020204" pitchFamily="34" charset="0"/>
              </a:rPr>
              <a:t>Arizona Secretary of State 2009 – 2015</a:t>
            </a:r>
          </a:p>
          <a:p>
            <a:r>
              <a:rPr lang="en-US" sz="2400" dirty="0">
                <a:latin typeface="Open Sans" panose="020B0606030504020204" pitchFamily="34" charset="0"/>
                <a:ea typeface="Open Sans" panose="020B0606030504020204" pitchFamily="34" charset="0"/>
                <a:cs typeface="Open Sans" panose="020B0606030504020204" pitchFamily="34" charset="0"/>
              </a:rPr>
              <a:t>Arizona Senate President 2003 - 2007</a:t>
            </a:r>
          </a:p>
          <a:p>
            <a:endParaRPr lang="en-US" dirty="0"/>
          </a:p>
        </p:txBody>
      </p:sp>
    </p:spTree>
    <p:extLst>
      <p:ext uri="{BB962C8B-B14F-4D97-AF65-F5344CB8AC3E}">
        <p14:creationId xmlns:p14="http://schemas.microsoft.com/office/powerpoint/2010/main" val="3605866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7DF25-BE5A-4F93-865B-6F7DABAA3D4F}"/>
              </a:ext>
            </a:extLst>
          </p:cNvPr>
          <p:cNvSpPr>
            <a:spLocks noGrp="1"/>
          </p:cNvSpPr>
          <p:nvPr>
            <p:ph type="title"/>
          </p:nvPr>
        </p:nvSpPr>
        <p:spPr>
          <a:xfrm>
            <a:off x="838200" y="0"/>
            <a:ext cx="10515600" cy="2305878"/>
          </a:xfrm>
        </p:spPr>
        <p:txBody>
          <a:bodyPr>
            <a:normAutofit/>
          </a:bodyPr>
          <a:lstStyle/>
          <a:p>
            <a:pPr algn="ctr"/>
            <a:r>
              <a:rPr lang="en-US" dirty="0">
                <a:latin typeface="Open Sans" panose="020B0606030504020204" pitchFamily="34" charset="0"/>
                <a:ea typeface="Open Sans" panose="020B0606030504020204" pitchFamily="34" charset="0"/>
                <a:cs typeface="Open Sans" panose="020B0606030504020204" pitchFamily="34" charset="0"/>
              </a:rPr>
              <a:t>Missing Signatures On</a:t>
            </a:r>
            <a:br>
              <a:rPr lang="en-US" dirty="0">
                <a:latin typeface="Open Sans" panose="020B0606030504020204" pitchFamily="34" charset="0"/>
                <a:ea typeface="Open Sans" panose="020B0606030504020204" pitchFamily="34" charset="0"/>
                <a:cs typeface="Open Sans" panose="020B0606030504020204" pitchFamily="34" charset="0"/>
              </a:rPr>
            </a:br>
            <a:r>
              <a:rPr lang="en-US" dirty="0">
                <a:latin typeface="Open Sans" panose="020B0606030504020204" pitchFamily="34" charset="0"/>
                <a:ea typeface="Open Sans" panose="020B0606030504020204" pitchFamily="34" charset="0"/>
                <a:cs typeface="Open Sans" panose="020B0606030504020204" pitchFamily="34" charset="0"/>
              </a:rPr>
              <a:t>Ballot Envelope Affidavits</a:t>
            </a:r>
          </a:p>
        </p:txBody>
      </p:sp>
      <p:sp>
        <p:nvSpPr>
          <p:cNvPr id="3" name="Content Placeholder 2">
            <a:extLst>
              <a:ext uri="{FF2B5EF4-FFF2-40B4-BE49-F238E27FC236}">
                <a16:creationId xmlns:a16="http://schemas.microsoft.com/office/drawing/2014/main" id="{A8FA6D3C-C7DB-4F7F-B3DB-62A625F28A66}"/>
              </a:ext>
            </a:extLst>
          </p:cNvPr>
          <p:cNvSpPr>
            <a:spLocks noGrp="1"/>
          </p:cNvSpPr>
          <p:nvPr>
            <p:ph idx="1"/>
          </p:nvPr>
        </p:nvSpPr>
        <p:spPr>
          <a:xfrm>
            <a:off x="858270" y="2411895"/>
            <a:ext cx="10495530" cy="4446103"/>
          </a:xfrm>
        </p:spPr>
        <p:txBody>
          <a:bodyPr>
            <a:normAutofit/>
          </a:bodyPr>
          <a:lstStyle/>
          <a:p>
            <a:r>
              <a:rPr lang="en-US" dirty="0">
                <a:latin typeface="Open Sans" panose="020B0606030504020204" pitchFamily="34" charset="0"/>
                <a:ea typeface="Open Sans" panose="020B0606030504020204" pitchFamily="34" charset="0"/>
                <a:cs typeface="Open Sans" panose="020B0606030504020204" pitchFamily="34" charset="0"/>
              </a:rPr>
              <a:t>A.R.S. 16-547.A </a:t>
            </a:r>
          </a:p>
          <a:p>
            <a:pPr lvl="1"/>
            <a:r>
              <a:rPr lang="en-US" dirty="0">
                <a:latin typeface="Open Sans" panose="020B0606030504020204" pitchFamily="34" charset="0"/>
                <a:ea typeface="Open Sans" panose="020B0606030504020204" pitchFamily="34" charset="0"/>
                <a:cs typeface="Open Sans" panose="020B0606030504020204" pitchFamily="34" charset="0"/>
              </a:rPr>
              <a:t>Requires early ballots be accompanied by signed affidavit</a:t>
            </a:r>
          </a:p>
          <a:p>
            <a:r>
              <a:rPr lang="en-US" dirty="0">
                <a:latin typeface="Open Sans" panose="020B0606030504020204" pitchFamily="34" charset="0"/>
                <a:ea typeface="Open Sans" panose="020B0606030504020204" pitchFamily="34" charset="0"/>
                <a:cs typeface="Open Sans" panose="020B0606030504020204" pitchFamily="34" charset="0"/>
              </a:rPr>
              <a:t>A.R.S. 16-548.A</a:t>
            </a:r>
          </a:p>
          <a:p>
            <a:pPr lvl="1"/>
            <a:r>
              <a:rPr lang="en-US" dirty="0">
                <a:latin typeface="Open Sans" panose="020B0606030504020204" pitchFamily="34" charset="0"/>
                <a:ea typeface="Open Sans" panose="020B0606030504020204" pitchFamily="34" charset="0"/>
                <a:cs typeface="Open Sans" panose="020B0606030504020204" pitchFamily="34" charset="0"/>
              </a:rPr>
              <a:t>Requires the affidavit to be received by 7 PM on Election Day</a:t>
            </a:r>
          </a:p>
          <a:p>
            <a:r>
              <a:rPr lang="en-US" dirty="0">
                <a:latin typeface="Open Sans" panose="020B0606030504020204" pitchFamily="34" charset="0"/>
                <a:ea typeface="Open Sans" panose="020B0606030504020204" pitchFamily="34" charset="0"/>
                <a:cs typeface="Open Sans" panose="020B0606030504020204" pitchFamily="34" charset="0"/>
              </a:rPr>
              <a:t>A.R.S. 16-552.B</a:t>
            </a:r>
          </a:p>
          <a:p>
            <a:pPr lvl="1"/>
            <a:r>
              <a:rPr lang="en-US" dirty="0">
                <a:latin typeface="Open Sans" panose="020B0606030504020204" pitchFamily="34" charset="0"/>
                <a:ea typeface="Open Sans" panose="020B0606030504020204" pitchFamily="34" charset="0"/>
                <a:cs typeface="Open Sans" panose="020B0606030504020204" pitchFamily="34" charset="0"/>
              </a:rPr>
              <a:t>“If it is found to be sufficient, the vote shall be allowed. If the affidavit </a:t>
            </a:r>
            <a:r>
              <a:rPr lang="en-US">
                <a:latin typeface="Open Sans" panose="020B0606030504020204" pitchFamily="34" charset="0"/>
                <a:ea typeface="Open Sans" panose="020B0606030504020204" pitchFamily="34" charset="0"/>
                <a:cs typeface="Open Sans" panose="020B0606030504020204" pitchFamily="34" charset="0"/>
              </a:rPr>
              <a:t>is insufficient, </a:t>
            </a:r>
            <a:r>
              <a:rPr lang="en-US" dirty="0">
                <a:latin typeface="Open Sans" panose="020B0606030504020204" pitchFamily="34" charset="0"/>
                <a:ea typeface="Open Sans" panose="020B0606030504020204" pitchFamily="34" charset="0"/>
                <a:cs typeface="Open Sans" panose="020B0606030504020204" pitchFamily="34" charset="0"/>
              </a:rPr>
              <a:t>the vote shall not be allowed.”</a:t>
            </a:r>
          </a:p>
          <a:p>
            <a:r>
              <a:rPr lang="en-US" dirty="0">
                <a:latin typeface="Open Sans" panose="020B0606030504020204" pitchFamily="34" charset="0"/>
                <a:ea typeface="Open Sans" panose="020B0606030504020204" pitchFamily="34" charset="0"/>
                <a:cs typeface="Open Sans" panose="020B0606030504020204" pitchFamily="34" charset="0"/>
              </a:rPr>
              <a:t>2019 EPM, pp. 68-69</a:t>
            </a:r>
          </a:p>
          <a:p>
            <a:pPr lvl="1"/>
            <a:r>
              <a:rPr lang="en-US" dirty="0">
                <a:latin typeface="Open Sans" panose="020B0606030504020204" pitchFamily="34" charset="0"/>
                <a:ea typeface="Open Sans" panose="020B0606030504020204" pitchFamily="34" charset="0"/>
                <a:cs typeface="Open Sans" panose="020B0606030504020204" pitchFamily="34" charset="0"/>
              </a:rPr>
              <a:t>“If the early ballot affidavit is not signed, the County Recorder shall not count the ballot.”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23231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7DF25-BE5A-4F93-865B-6F7DABAA3D4F}"/>
              </a:ext>
            </a:extLst>
          </p:cNvPr>
          <p:cNvSpPr>
            <a:spLocks noGrp="1"/>
          </p:cNvSpPr>
          <p:nvPr>
            <p:ph type="title"/>
          </p:nvPr>
        </p:nvSpPr>
        <p:spPr>
          <a:xfrm>
            <a:off x="0" y="365125"/>
            <a:ext cx="12192000" cy="2709379"/>
          </a:xfrm>
        </p:spPr>
        <p:txBody>
          <a:bodyPr>
            <a:normAutofit/>
          </a:bodyPr>
          <a:lstStyle/>
          <a:p>
            <a:pPr algn="ctr"/>
            <a:r>
              <a:rPr lang="en-US" dirty="0">
                <a:latin typeface="Open Sans" panose="020B0606030504020204" pitchFamily="34" charset="0"/>
                <a:ea typeface="Open Sans" panose="020B0606030504020204" pitchFamily="34" charset="0"/>
                <a:cs typeface="Open Sans" panose="020B0606030504020204" pitchFamily="34" charset="0"/>
              </a:rPr>
              <a:t>Original And Duplicate Ballots</a:t>
            </a:r>
            <a:br>
              <a:rPr lang="en-US" dirty="0">
                <a:latin typeface="Open Sans" panose="020B0606030504020204" pitchFamily="34" charset="0"/>
                <a:ea typeface="Open Sans" panose="020B0606030504020204" pitchFamily="34" charset="0"/>
                <a:cs typeface="Open Sans" panose="020B0606030504020204" pitchFamily="34" charset="0"/>
              </a:rPr>
            </a:br>
            <a:r>
              <a:rPr lang="en-US" dirty="0">
                <a:latin typeface="Open Sans" panose="020B0606030504020204" pitchFamily="34" charset="0"/>
                <a:ea typeface="Open Sans" panose="020B0606030504020204" pitchFamily="34" charset="0"/>
                <a:cs typeface="Open Sans" panose="020B0606030504020204" pitchFamily="34" charset="0"/>
              </a:rPr>
              <a:t>Without Matching Serial Numbers</a:t>
            </a:r>
          </a:p>
        </p:txBody>
      </p:sp>
      <p:sp>
        <p:nvSpPr>
          <p:cNvPr id="3" name="Content Placeholder 2">
            <a:extLst>
              <a:ext uri="{FF2B5EF4-FFF2-40B4-BE49-F238E27FC236}">
                <a16:creationId xmlns:a16="http://schemas.microsoft.com/office/drawing/2014/main" id="{A8FA6D3C-C7DB-4F7F-B3DB-62A625F28A66}"/>
              </a:ext>
            </a:extLst>
          </p:cNvPr>
          <p:cNvSpPr>
            <a:spLocks noGrp="1"/>
          </p:cNvSpPr>
          <p:nvPr>
            <p:ph idx="1"/>
          </p:nvPr>
        </p:nvSpPr>
        <p:spPr>
          <a:xfrm>
            <a:off x="636103" y="2902226"/>
            <a:ext cx="10840279" cy="3955773"/>
          </a:xfrm>
        </p:spPr>
        <p:txBody>
          <a:bodyPr>
            <a:normAutofit/>
          </a:bodyPr>
          <a:lstStyle/>
          <a:p>
            <a:r>
              <a:rPr lang="en-US" dirty="0">
                <a:latin typeface="Open Sans" panose="020B0606030504020204" pitchFamily="34" charset="0"/>
                <a:ea typeface="Open Sans" panose="020B0606030504020204" pitchFamily="34" charset="0"/>
                <a:cs typeface="Open Sans" panose="020B0606030504020204" pitchFamily="34" charset="0"/>
              </a:rPr>
              <a:t>A.R.S. 16-621.A</a:t>
            </a:r>
          </a:p>
          <a:p>
            <a:pPr lvl="1"/>
            <a:r>
              <a:rPr lang="en-US" dirty="0">
                <a:latin typeface="Open Sans" panose="020B0606030504020204" pitchFamily="34" charset="0"/>
                <a:ea typeface="Open Sans" panose="020B0606030504020204" pitchFamily="34" charset="0"/>
                <a:cs typeface="Open Sans" panose="020B0606030504020204" pitchFamily="34" charset="0"/>
              </a:rPr>
              <a:t>“All duplicate ballots created pursuant to this subsection shall be clearly labeled “duplicate” and shall bear a serial number that shall be recorded on the damaged or defective ballot.”</a:t>
            </a:r>
          </a:p>
          <a:p>
            <a:r>
              <a:rPr lang="en-US" dirty="0">
                <a:latin typeface="Open Sans" panose="020B0606030504020204" pitchFamily="34" charset="0"/>
                <a:ea typeface="Open Sans" panose="020B0606030504020204" pitchFamily="34" charset="0"/>
                <a:cs typeface="Open Sans" panose="020B0606030504020204" pitchFamily="34" charset="0"/>
              </a:rPr>
              <a:t>2019 EPM, p. 202</a:t>
            </a:r>
          </a:p>
          <a:p>
            <a:pPr lvl="1"/>
            <a:r>
              <a:rPr lang="en-US" dirty="0">
                <a:latin typeface="Open Sans" panose="020B0606030504020204" pitchFamily="34" charset="0"/>
                <a:ea typeface="Open Sans" panose="020B0606030504020204" pitchFamily="34" charset="0"/>
                <a:cs typeface="Open Sans" panose="020B0606030504020204" pitchFamily="34" charset="0"/>
              </a:rPr>
              <a:t>“Record an identical serial number on both the original and duplicate ballot (including spoiled duplicates) – this ties the ballots together and creates a paper trail as required by statute, A.R.S. 16-621 (A)”</a:t>
            </a:r>
          </a:p>
          <a:p>
            <a:pPr marL="457200" lvl="1" indent="0">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5641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7DF25-BE5A-4F93-865B-6F7DABAA3D4F}"/>
              </a:ext>
            </a:extLst>
          </p:cNvPr>
          <p:cNvSpPr>
            <a:spLocks noGrp="1"/>
          </p:cNvSpPr>
          <p:nvPr>
            <p:ph type="title"/>
          </p:nvPr>
        </p:nvSpPr>
        <p:spPr>
          <a:xfrm>
            <a:off x="838200" y="365125"/>
            <a:ext cx="10515600" cy="3875571"/>
          </a:xfrm>
        </p:spPr>
        <p:txBody>
          <a:bodyPr>
            <a:normAutofit/>
          </a:bodyPr>
          <a:lstStyle/>
          <a:p>
            <a:pPr algn="ctr"/>
            <a:r>
              <a:rPr lang="en-US" dirty="0">
                <a:latin typeface="Open Sans" panose="020B0606030504020204" pitchFamily="34" charset="0"/>
                <a:ea typeface="Open Sans" panose="020B0606030504020204" pitchFamily="34" charset="0"/>
                <a:cs typeface="Open Sans" panose="020B0606030504020204" pitchFamily="34" charset="0"/>
              </a:rPr>
              <a:t>Missing Chain Of Custody</a:t>
            </a:r>
          </a:p>
        </p:txBody>
      </p:sp>
      <p:sp>
        <p:nvSpPr>
          <p:cNvPr id="3" name="Content Placeholder 2">
            <a:extLst>
              <a:ext uri="{FF2B5EF4-FFF2-40B4-BE49-F238E27FC236}">
                <a16:creationId xmlns:a16="http://schemas.microsoft.com/office/drawing/2014/main" id="{A8FA6D3C-C7DB-4F7F-B3DB-62A625F28A66}"/>
              </a:ext>
            </a:extLst>
          </p:cNvPr>
          <p:cNvSpPr>
            <a:spLocks noGrp="1"/>
          </p:cNvSpPr>
          <p:nvPr>
            <p:ph idx="1"/>
          </p:nvPr>
        </p:nvSpPr>
        <p:spPr>
          <a:xfrm>
            <a:off x="858270" y="3776870"/>
            <a:ext cx="10495530" cy="3081129"/>
          </a:xfrm>
        </p:spPr>
        <p:txBody>
          <a:bodyPr>
            <a:normAutofit/>
          </a:bodyPr>
          <a:lstStyle/>
          <a:p>
            <a:r>
              <a:rPr lang="en-US" dirty="0">
                <a:latin typeface="Open Sans" panose="020B0606030504020204" pitchFamily="34" charset="0"/>
                <a:ea typeface="Open Sans" panose="020B0606030504020204" pitchFamily="34" charset="0"/>
                <a:cs typeface="Open Sans" panose="020B0606030504020204" pitchFamily="34" charset="0"/>
              </a:rPr>
              <a:t>A.R.S. 16-621.E</a:t>
            </a:r>
          </a:p>
          <a:p>
            <a:pPr lvl="1"/>
            <a:r>
              <a:rPr lang="en-US" dirty="0">
                <a:latin typeface="Open Sans" panose="020B0606030504020204" pitchFamily="34" charset="0"/>
                <a:ea typeface="Open Sans" panose="020B0606030504020204" pitchFamily="34" charset="0"/>
                <a:cs typeface="Open Sans" panose="020B0606030504020204" pitchFamily="34" charset="0"/>
              </a:rPr>
              <a:t>“The County Recorder or other officer in charge of elections shall maintain records that record the chain of custody for all election equipment and ballots during early voting through the completion of provisional voting tabulation.”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39693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7DF25-BE5A-4F93-865B-6F7DABAA3D4F}"/>
              </a:ext>
            </a:extLst>
          </p:cNvPr>
          <p:cNvSpPr>
            <a:spLocks noGrp="1"/>
          </p:cNvSpPr>
          <p:nvPr>
            <p:ph type="title"/>
          </p:nvPr>
        </p:nvSpPr>
        <p:spPr>
          <a:xfrm>
            <a:off x="838200" y="365125"/>
            <a:ext cx="10515600" cy="3663536"/>
          </a:xfrm>
        </p:spPr>
        <p:txBody>
          <a:bodyPr>
            <a:normAutofit/>
          </a:bodyPr>
          <a:lstStyle/>
          <a:p>
            <a:pPr algn="ctr"/>
            <a:r>
              <a:rPr lang="en-US" dirty="0">
                <a:latin typeface="Open Sans" panose="020B0606030504020204" pitchFamily="34" charset="0"/>
                <a:ea typeface="Open Sans" panose="020B0606030504020204" pitchFamily="34" charset="0"/>
                <a:cs typeface="Open Sans" panose="020B0606030504020204" pitchFamily="34" charset="0"/>
              </a:rPr>
              <a:t>Common Usernames</a:t>
            </a:r>
            <a:br>
              <a:rPr lang="en-US" dirty="0">
                <a:latin typeface="Open Sans" panose="020B0606030504020204" pitchFamily="34" charset="0"/>
                <a:ea typeface="Open Sans" panose="020B0606030504020204" pitchFamily="34" charset="0"/>
                <a:cs typeface="Open Sans" panose="020B0606030504020204" pitchFamily="34" charset="0"/>
              </a:rPr>
            </a:br>
            <a:r>
              <a:rPr lang="en-US" dirty="0">
                <a:latin typeface="Open Sans" panose="020B0606030504020204" pitchFamily="34" charset="0"/>
                <a:ea typeface="Open Sans" panose="020B0606030504020204" pitchFamily="34" charset="0"/>
                <a:cs typeface="Open Sans" panose="020B0606030504020204" pitchFamily="34" charset="0"/>
              </a:rPr>
              <a:t>And Passwords</a:t>
            </a:r>
          </a:p>
        </p:txBody>
      </p:sp>
      <p:sp>
        <p:nvSpPr>
          <p:cNvPr id="3" name="Content Placeholder 2">
            <a:extLst>
              <a:ext uri="{FF2B5EF4-FFF2-40B4-BE49-F238E27FC236}">
                <a16:creationId xmlns:a16="http://schemas.microsoft.com/office/drawing/2014/main" id="{A8FA6D3C-C7DB-4F7F-B3DB-62A625F28A66}"/>
              </a:ext>
            </a:extLst>
          </p:cNvPr>
          <p:cNvSpPr>
            <a:spLocks noGrp="1"/>
          </p:cNvSpPr>
          <p:nvPr>
            <p:ph idx="1"/>
          </p:nvPr>
        </p:nvSpPr>
        <p:spPr>
          <a:xfrm>
            <a:off x="858270" y="3829878"/>
            <a:ext cx="10495530" cy="3028121"/>
          </a:xfrm>
        </p:spPr>
        <p:txBody>
          <a:bodyPr>
            <a:normAutofit/>
          </a:bodyPr>
          <a:lstStyle/>
          <a:p>
            <a:r>
              <a:rPr lang="en-US" dirty="0">
                <a:latin typeface="Open Sans" panose="020B0606030504020204" pitchFamily="34" charset="0"/>
                <a:ea typeface="Open Sans" panose="020B0606030504020204" pitchFamily="34" charset="0"/>
                <a:cs typeface="Open Sans" panose="020B0606030504020204" pitchFamily="34" charset="0"/>
              </a:rPr>
              <a:t>2019 EPM, p. 209</a:t>
            </a:r>
          </a:p>
          <a:p>
            <a:pPr lvl="1"/>
            <a:r>
              <a:rPr lang="en-US" dirty="0">
                <a:latin typeface="Open Sans" panose="020B0606030504020204" pitchFamily="34" charset="0"/>
                <a:ea typeface="Open Sans" panose="020B0606030504020204" pitchFamily="34" charset="0"/>
                <a:cs typeface="Open Sans" panose="020B0606030504020204" pitchFamily="34" charset="0"/>
              </a:rPr>
              <a:t>“The application shall provide distinct security roles, with separate usernames and secure passwords for each user or station.”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002099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7DF25-BE5A-4F93-865B-6F7DABAA3D4F}"/>
              </a:ext>
            </a:extLst>
          </p:cNvPr>
          <p:cNvSpPr>
            <a:spLocks noGrp="1"/>
          </p:cNvSpPr>
          <p:nvPr>
            <p:ph type="title"/>
          </p:nvPr>
        </p:nvSpPr>
        <p:spPr>
          <a:xfrm>
            <a:off x="596348" y="365125"/>
            <a:ext cx="10986052" cy="2934666"/>
          </a:xfrm>
        </p:spPr>
        <p:txBody>
          <a:bodyPr>
            <a:normAutofit/>
          </a:bodyPr>
          <a:lstStyle/>
          <a:p>
            <a:pPr algn="ctr"/>
            <a:r>
              <a:rPr lang="en-US" dirty="0">
                <a:latin typeface="Open Sans" panose="020B0606030504020204" pitchFamily="34" charset="0"/>
                <a:ea typeface="Open Sans" panose="020B0606030504020204" pitchFamily="34" charset="0"/>
                <a:cs typeface="Open Sans" panose="020B0606030504020204" pitchFamily="34" charset="0"/>
              </a:rPr>
              <a:t>Missing Serial Numbers On</a:t>
            </a:r>
            <a:br>
              <a:rPr lang="en-US" dirty="0">
                <a:latin typeface="Open Sans" panose="020B0606030504020204" pitchFamily="34" charset="0"/>
                <a:ea typeface="Open Sans" panose="020B0606030504020204" pitchFamily="34" charset="0"/>
                <a:cs typeface="Open Sans" panose="020B0606030504020204" pitchFamily="34" charset="0"/>
              </a:rPr>
            </a:br>
            <a:r>
              <a:rPr lang="en-US" dirty="0">
                <a:latin typeface="Open Sans" panose="020B0606030504020204" pitchFamily="34" charset="0"/>
                <a:ea typeface="Open Sans" panose="020B0606030504020204" pitchFamily="34" charset="0"/>
                <a:cs typeface="Open Sans" panose="020B0606030504020204" pitchFamily="34" charset="0"/>
              </a:rPr>
              <a:t>Electronically Adjudicated Ballots</a:t>
            </a:r>
          </a:p>
        </p:txBody>
      </p:sp>
      <p:sp>
        <p:nvSpPr>
          <p:cNvPr id="3" name="Content Placeholder 2">
            <a:extLst>
              <a:ext uri="{FF2B5EF4-FFF2-40B4-BE49-F238E27FC236}">
                <a16:creationId xmlns:a16="http://schemas.microsoft.com/office/drawing/2014/main" id="{A8FA6D3C-C7DB-4F7F-B3DB-62A625F28A66}"/>
              </a:ext>
            </a:extLst>
          </p:cNvPr>
          <p:cNvSpPr>
            <a:spLocks noGrp="1"/>
          </p:cNvSpPr>
          <p:nvPr>
            <p:ph idx="1"/>
          </p:nvPr>
        </p:nvSpPr>
        <p:spPr>
          <a:xfrm>
            <a:off x="858270" y="3829878"/>
            <a:ext cx="10495530" cy="3028121"/>
          </a:xfrm>
        </p:spPr>
        <p:txBody>
          <a:bodyPr>
            <a:normAutofit/>
          </a:bodyPr>
          <a:lstStyle/>
          <a:p>
            <a:r>
              <a:rPr lang="en-US" dirty="0">
                <a:latin typeface="Open Sans" panose="020B0606030504020204" pitchFamily="34" charset="0"/>
                <a:ea typeface="Open Sans" panose="020B0606030504020204" pitchFamily="34" charset="0"/>
                <a:cs typeface="Open Sans" panose="020B0606030504020204" pitchFamily="34" charset="0"/>
              </a:rPr>
              <a:t>2019 EPM Electronic Adjudication Addendum, p. 2</a:t>
            </a:r>
          </a:p>
          <a:p>
            <a:pPr lvl="1"/>
            <a:r>
              <a:rPr lang="en-US" dirty="0">
                <a:latin typeface="Open Sans" panose="020B0606030504020204" pitchFamily="34" charset="0"/>
                <a:ea typeface="Open Sans" panose="020B0606030504020204" pitchFamily="34" charset="0"/>
                <a:cs typeface="Open Sans" panose="020B0606030504020204" pitchFamily="34" charset="0"/>
              </a:rPr>
              <a:t>“…the tabulation machine may be programmed to out-stack and/or print identification numbers on the ballots with write-in votes to be electronically tallied.”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292292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7DF25-BE5A-4F93-865B-6F7DABAA3D4F}"/>
              </a:ext>
            </a:extLst>
          </p:cNvPr>
          <p:cNvSpPr>
            <a:spLocks noGrp="1"/>
          </p:cNvSpPr>
          <p:nvPr>
            <p:ph type="title"/>
          </p:nvPr>
        </p:nvSpPr>
        <p:spPr>
          <a:xfrm>
            <a:off x="838200" y="365125"/>
            <a:ext cx="10515600" cy="2444336"/>
          </a:xfrm>
        </p:spPr>
        <p:txBody>
          <a:bodyPr>
            <a:normAutofit/>
          </a:bodyPr>
          <a:lstStyle/>
          <a:p>
            <a:pPr algn="ctr"/>
            <a:r>
              <a:rPr lang="en-US" dirty="0">
                <a:latin typeface="Open Sans" panose="020B0606030504020204" pitchFamily="34" charset="0"/>
                <a:ea typeface="Open Sans" panose="020B0606030504020204" pitchFamily="34" charset="0"/>
                <a:cs typeface="Open Sans" panose="020B0606030504020204" pitchFamily="34" charset="0"/>
              </a:rPr>
              <a:t>Possible Ineligible Voters</a:t>
            </a:r>
          </a:p>
        </p:txBody>
      </p:sp>
      <p:sp>
        <p:nvSpPr>
          <p:cNvPr id="3" name="Content Placeholder 2">
            <a:extLst>
              <a:ext uri="{FF2B5EF4-FFF2-40B4-BE49-F238E27FC236}">
                <a16:creationId xmlns:a16="http://schemas.microsoft.com/office/drawing/2014/main" id="{A8FA6D3C-C7DB-4F7F-B3DB-62A625F28A66}"/>
              </a:ext>
            </a:extLst>
          </p:cNvPr>
          <p:cNvSpPr>
            <a:spLocks noGrp="1"/>
          </p:cNvSpPr>
          <p:nvPr>
            <p:ph idx="1"/>
          </p:nvPr>
        </p:nvSpPr>
        <p:spPr>
          <a:xfrm>
            <a:off x="675862" y="2994992"/>
            <a:ext cx="10999304" cy="3863008"/>
          </a:xfrm>
        </p:spPr>
        <p:txBody>
          <a:bodyPr>
            <a:normAutofit/>
          </a:bodyPr>
          <a:lstStyle/>
          <a:p>
            <a:r>
              <a:rPr lang="en-US" dirty="0">
                <a:latin typeface="Open Sans" panose="020B0606030504020204" pitchFamily="34" charset="0"/>
                <a:ea typeface="Open Sans" panose="020B0606030504020204" pitchFamily="34" charset="0"/>
                <a:cs typeface="Open Sans" panose="020B0606030504020204" pitchFamily="34" charset="0"/>
              </a:rPr>
              <a:t>A.R.S. 16 - Articles 1, 1.1, and 2, as well as the EPM</a:t>
            </a:r>
          </a:p>
          <a:p>
            <a:pPr lvl="1"/>
            <a:r>
              <a:rPr lang="en-US" dirty="0">
                <a:latin typeface="Open Sans" panose="020B0606030504020204" pitchFamily="34" charset="0"/>
                <a:ea typeface="Open Sans" panose="020B0606030504020204" pitchFamily="34" charset="0"/>
                <a:cs typeface="Open Sans" panose="020B0606030504020204" pitchFamily="34" charset="0"/>
              </a:rPr>
              <a:t>Identifies requirements for voter eligibility</a:t>
            </a:r>
          </a:p>
          <a:p>
            <a:pPr lvl="1"/>
            <a:endParaRPr lang="en-US" dirty="0">
              <a:latin typeface="Open Sans" panose="020B0606030504020204" pitchFamily="34" charset="0"/>
              <a:ea typeface="Open Sans" panose="020B0606030504020204" pitchFamily="34" charset="0"/>
              <a:cs typeface="Open Sans" panose="020B0606030504020204" pitchFamily="34" charset="0"/>
            </a:endParaRPr>
          </a:p>
          <a:p>
            <a:r>
              <a:rPr lang="en-US" dirty="0">
                <a:latin typeface="Open Sans" panose="020B0606030504020204" pitchFamily="34" charset="0"/>
                <a:ea typeface="Open Sans" panose="020B0606030504020204" pitchFamily="34" charset="0"/>
                <a:cs typeface="Open Sans" panose="020B0606030504020204" pitchFamily="34" charset="0"/>
              </a:rPr>
              <a:t>Audit identified numerous questions regarding ineligible voters</a:t>
            </a:r>
          </a:p>
          <a:p>
            <a:pPr lvl="1"/>
            <a:endParaRPr lang="en-US" dirty="0">
              <a:latin typeface="Open Sans" panose="020B0606030504020204" pitchFamily="34" charset="0"/>
              <a:ea typeface="Open Sans" panose="020B0606030504020204" pitchFamily="34" charset="0"/>
              <a:cs typeface="Open Sans" panose="020B0606030504020204" pitchFamily="34" charset="0"/>
            </a:endParaRPr>
          </a:p>
          <a:p>
            <a:r>
              <a:rPr lang="en-US" dirty="0">
                <a:latin typeface="Open Sans" panose="020B0606030504020204" pitchFamily="34" charset="0"/>
                <a:ea typeface="Open Sans" panose="020B0606030504020204" pitchFamily="34" charset="0"/>
                <a:cs typeface="Open Sans" panose="020B0606030504020204" pitchFamily="34" charset="0"/>
              </a:rPr>
              <a:t>Further investigation is necessary to determine whether ineligible persons were allowed to vote in the 2020 election</a:t>
            </a:r>
          </a:p>
          <a:p>
            <a:pPr lvl="1"/>
            <a:endParaRPr lang="en-US" dirty="0">
              <a:latin typeface="Open Sans" panose="020B0606030504020204" pitchFamily="34" charset="0"/>
              <a:ea typeface="Open Sans" panose="020B0606030504020204" pitchFamily="34" charset="0"/>
              <a:cs typeface="Open Sans" panose="020B0606030504020204" pitchFamily="34" charset="0"/>
            </a:endParaRPr>
          </a:p>
          <a:p>
            <a:pPr marL="457200" lvl="1" indent="0">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83968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13978-9B56-4949-8ED2-0F63962ED9B1}"/>
              </a:ext>
            </a:extLst>
          </p:cNvPr>
          <p:cNvSpPr>
            <a:spLocks noGrp="1"/>
          </p:cNvSpPr>
          <p:nvPr>
            <p:ph type="title"/>
          </p:nvPr>
        </p:nvSpPr>
        <p:spPr>
          <a:xfrm>
            <a:off x="838200" y="365125"/>
            <a:ext cx="10515600" cy="5969414"/>
          </a:xfrm>
        </p:spPr>
        <p:txBody>
          <a:bodyPr>
            <a:normAutofit/>
          </a:bodyPr>
          <a:lstStyle/>
          <a:p>
            <a:pPr algn="ctr"/>
            <a:r>
              <a:rPr lang="en-US" sz="8000" dirty="0"/>
              <a:t>Thank You</a:t>
            </a:r>
          </a:p>
        </p:txBody>
      </p:sp>
    </p:spTree>
    <p:extLst>
      <p:ext uri="{BB962C8B-B14F-4D97-AF65-F5344CB8AC3E}">
        <p14:creationId xmlns:p14="http://schemas.microsoft.com/office/powerpoint/2010/main" val="293742939"/>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812</TotalTime>
  <Words>421</Words>
  <Application>Microsoft Macintosh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Corbel</vt:lpstr>
      <vt:lpstr>Open Sans</vt:lpstr>
      <vt:lpstr>Depth</vt:lpstr>
      <vt:lpstr>Compliance  With Election Laws and Procedures  Maricopa County 2020  General Election</vt:lpstr>
      <vt:lpstr>Missing Signatures On Ballot Envelope Affidavits</vt:lpstr>
      <vt:lpstr>Original And Duplicate Ballots Without Matching Serial Numbers</vt:lpstr>
      <vt:lpstr>Missing Chain Of Custody</vt:lpstr>
      <vt:lpstr>Common Usernames And Passwords</vt:lpstr>
      <vt:lpstr>Missing Serial Numbers On Electronically Adjudicated Ballots</vt:lpstr>
      <vt:lpstr>Possible Ineligible Voters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Compliance  With Election Laws and Procedures  Maricopa County 2020  General Election</dc:title>
  <dc:creator>Clif Bennett</dc:creator>
  <cp:lastModifiedBy>Thomas Basile</cp:lastModifiedBy>
  <cp:revision>12</cp:revision>
  <dcterms:created xsi:type="dcterms:W3CDTF">2021-09-24T02:03:20Z</dcterms:created>
  <dcterms:modified xsi:type="dcterms:W3CDTF">2021-09-24T19:31:05Z</dcterms:modified>
</cp:coreProperties>
</file>